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7" r:id="rId9"/>
    <p:sldId id="268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17999">
              <a:srgbClr val="FEE7F2"/>
            </a:gs>
            <a:gs pos="36000">
              <a:srgbClr val="FAC77D"/>
            </a:gs>
            <a:gs pos="61000">
              <a:schemeClr val="tx2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4378498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rgbClr val="FF0000"/>
                </a:solidFill>
              </a:rPr>
              <a:t>Дальний Восток.  </a:t>
            </a:r>
            <a:r>
              <a:rPr lang="ru-RU" sz="5400" b="1" dirty="0" smtClean="0">
                <a:solidFill>
                  <a:srgbClr val="FF0000"/>
                </a:solidFill>
              </a:rPr>
              <a:t/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Человеческий  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и 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хозяйственный  потенциал.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983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chemeClr val="bg2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6600" dirty="0">
                <a:solidFill>
                  <a:schemeClr val="accent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orbel"/>
              </a:rPr>
              <a:t>Хозяйственное развитие Дальнего Востока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1801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5008" y="116632"/>
            <a:ext cx="8928992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endParaRPr lang="ru-RU" sz="2000" dirty="0">
              <a:solidFill>
                <a:prstClr val="black"/>
              </a:solidFill>
              <a:latin typeface="Corbel"/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800" b="1" dirty="0">
                <a:solidFill>
                  <a:prstClr val="black"/>
                </a:solidFill>
                <a:latin typeface="Corbel"/>
              </a:rPr>
              <a:t>По удельному весу </a:t>
            </a:r>
            <a:r>
              <a:rPr lang="ru-RU" sz="2800" b="1" i="1" dirty="0">
                <a:solidFill>
                  <a:srgbClr val="FF0000"/>
                </a:solidFill>
                <a:latin typeface="Corbel"/>
              </a:rPr>
              <a:t>промышленного производства лидировали </a:t>
            </a:r>
            <a:r>
              <a:rPr lang="ru-RU" sz="2800" b="1" i="1" u="sng" dirty="0">
                <a:solidFill>
                  <a:srgbClr val="FF0000"/>
                </a:solidFill>
                <a:latin typeface="Corbel"/>
              </a:rPr>
              <a:t>Камчатская обл</a:t>
            </a:r>
            <a:r>
              <a:rPr lang="ru-RU" sz="2800" b="1" i="1" dirty="0">
                <a:solidFill>
                  <a:srgbClr val="FF0000"/>
                </a:solidFill>
                <a:latin typeface="Corbel"/>
              </a:rPr>
              <a:t>. — 37% и </a:t>
            </a:r>
            <a:r>
              <a:rPr lang="ru-RU" sz="2800" b="1" i="1" u="sng" dirty="0">
                <a:solidFill>
                  <a:srgbClr val="FF0000"/>
                </a:solidFill>
                <a:latin typeface="Corbel"/>
              </a:rPr>
              <a:t>Якутия</a:t>
            </a:r>
            <a:r>
              <a:rPr lang="ru-RU" sz="2800" b="1" i="1" dirty="0">
                <a:solidFill>
                  <a:srgbClr val="FF0000"/>
                </a:solidFill>
                <a:latin typeface="Corbel"/>
              </a:rPr>
              <a:t> — 36%, </a:t>
            </a:r>
            <a:r>
              <a:rPr lang="ru-RU" sz="2800" dirty="0">
                <a:solidFill>
                  <a:prstClr val="black"/>
                </a:solidFill>
                <a:latin typeface="Corbel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Corbel"/>
              </a:rPr>
              <a:t>по удельному весу сельского хозяйства максимальный показатель отмечался в </a:t>
            </a:r>
            <a:r>
              <a:rPr lang="ru-RU" sz="2800" b="1" i="1" u="sng" dirty="0">
                <a:solidFill>
                  <a:srgbClr val="002060"/>
                </a:solidFill>
                <a:latin typeface="Corbel"/>
              </a:rPr>
              <a:t>Еврейской АО </a:t>
            </a:r>
            <a:r>
              <a:rPr lang="ru-RU" sz="2800" b="1" i="1" dirty="0">
                <a:solidFill>
                  <a:srgbClr val="002060"/>
                </a:solidFill>
                <a:latin typeface="Corbel"/>
              </a:rPr>
              <a:t>— 11%. </a:t>
            </a:r>
            <a:endParaRPr lang="ru-RU" sz="2800" dirty="0">
              <a:solidFill>
                <a:prstClr val="black"/>
              </a:solidFill>
              <a:latin typeface="Corbel"/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800" b="1" dirty="0">
                <a:solidFill>
                  <a:prstClr val="black"/>
                </a:solidFill>
                <a:latin typeface="Corbel"/>
              </a:rPr>
              <a:t>Хозяйственную специализацию ДВЭР на современном этапе определяют: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800" b="1" dirty="0">
                <a:solidFill>
                  <a:prstClr val="black"/>
                </a:solidFill>
                <a:latin typeface="Corbel"/>
              </a:rPr>
              <a:t>=  рыбное хозяйство (рыболовство и </a:t>
            </a:r>
            <a:r>
              <a:rPr lang="ru-RU" sz="2800" b="1" dirty="0" err="1">
                <a:solidFill>
                  <a:prstClr val="black"/>
                </a:solidFill>
                <a:latin typeface="Corbel"/>
              </a:rPr>
              <a:t>рыбоперерабатывающая</a:t>
            </a:r>
            <a:r>
              <a:rPr lang="ru-RU" sz="2800" b="1" dirty="0">
                <a:solidFill>
                  <a:prstClr val="black"/>
                </a:solidFill>
                <a:latin typeface="Corbel"/>
              </a:rPr>
              <a:t> промышленность),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800" b="1" dirty="0">
                <a:solidFill>
                  <a:prstClr val="black"/>
                </a:solidFill>
                <a:latin typeface="Corbel"/>
              </a:rPr>
              <a:t>= портово-транспортное хозяйство (порты и морской транспорт), 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800" b="1" dirty="0">
                <a:solidFill>
                  <a:prstClr val="black"/>
                </a:solidFill>
                <a:latin typeface="Corbel"/>
              </a:rPr>
              <a:t>= добывающие отрасли промышленности.</a:t>
            </a:r>
            <a:endParaRPr lang="ru-RU" sz="2800" b="1" dirty="0">
              <a:solidFill>
                <a:prstClr val="black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528464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323528" y="285728"/>
            <a:ext cx="8610160" cy="596267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Межрегиональные и внешние рынки в настоящее время формируют рыбное хозяйство и цветная металлургия, к которым в скором времени должна присоединиться топливная промышленность (нефтегазовый комплекс). Потребности регионального рынка обеспечивают: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lang="ru-RU" b="1" dirty="0">
                <a:solidFill>
                  <a:sysClr val="windowText" lastClr="000000"/>
                </a:solidFill>
                <a:latin typeface="Corbel"/>
              </a:rPr>
              <a:t>-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  электроэнергетика,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lang="ru-RU" b="1" dirty="0">
                <a:solidFill>
                  <a:sysClr val="windowText" lastClr="000000"/>
                </a:solidFill>
                <a:latin typeface="Corbel"/>
              </a:rPr>
              <a:t>-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 лесной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lang="ru-RU" b="1" dirty="0">
                <a:solidFill>
                  <a:sysClr val="windowText" lastClr="000000"/>
                </a:solidFill>
                <a:latin typeface="Corbel"/>
              </a:rPr>
              <a:t>-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  машиностроительный комплексы (часть высокотехнологичной продукции последнего также ориентирована на другие регионы и экспорт).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 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578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17999">
              <a:srgbClr val="FEE7F2"/>
            </a:gs>
            <a:gs pos="36000">
              <a:srgbClr val="FAC77D"/>
            </a:gs>
            <a:gs pos="71500">
              <a:srgbClr val="FFFF00"/>
            </a:gs>
            <a:gs pos="61000">
              <a:schemeClr val="accent5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Лучшая динамика развития в последние годы была характерна для </a:t>
            </a:r>
            <a:r>
              <a:rPr kumimoji="0" lang="ru-RU" sz="2800" b="1" i="1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цветной металлургии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 в меньшей степени для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машиностроения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Топливная промышленность начала увеличивать удельный вес, имеет высокую потенцию развития. Некоторый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спад отмечен в лесном комплексе и пищевой промышленности (рыбном хозяйстве),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 сумевших в полной мере использовать свой высокий потенциал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Цветная металлургия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ДВЭР представлена отраслями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-добывающими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золото, серебро, алмазы, руды, содержащие олово, вольфрам, свинец и ряд других металлов, в том числе редкоземельных.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17239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Главные районы </a:t>
            </a: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добычи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84AA33">
                    <a:lumMod val="75000"/>
                  </a:srgbClr>
                </a:solidFill>
                <a:effectLst/>
                <a:uLnTx/>
                <a:uFillTx/>
              </a:rPr>
              <a:t>золота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—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Магаданская обл., Респуб­лика Саха (Якутия), Чукотский, а в перспективе и Корякский АО. </a:t>
            </a:r>
            <a:endParaRPr kumimoji="0" lang="ru-RU" sz="2800" b="1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84AA33">
                    <a:lumMod val="75000"/>
                  </a:srgbClr>
                </a:solidFill>
                <a:effectLst/>
                <a:uLnTx/>
                <a:uFillTx/>
              </a:rPr>
              <a:t>Добыча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84AA33">
                    <a:lumMod val="75000"/>
                  </a:srgbClr>
                </a:solidFill>
                <a:effectLst/>
                <a:uLnTx/>
                <a:uFillTx/>
              </a:rPr>
              <a:t>серебра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осуществляется в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Магаданской обл.,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располагающей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уникальной сырьевой базой </a:t>
            </a:r>
            <a:r>
              <a:rPr kumimoji="0" lang="ru-RU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Дукатского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месторождения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обеспечивающей до 60% общероссийского объема добычи этого благородного металла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Добыча алмазов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в Якутии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ныне сконцентрирована на трубке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«Юбилейная»,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расположенной у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поселка </a:t>
            </a:r>
            <a:r>
              <a:rPr kumimoji="0" lang="ru-RU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Айхал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где действует один из крупнейших в России 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горнообогатительных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комплексов</a:t>
            </a:r>
          </a:p>
        </p:txBody>
      </p:sp>
    </p:spTree>
    <p:extLst>
      <p:ext uri="{BB962C8B-B14F-4D97-AF65-F5344CB8AC3E}">
        <p14:creationId xmlns:p14="http://schemas.microsoft.com/office/powerpoint/2010/main" val="25740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Разработка </a:t>
            </a:r>
            <a:r>
              <a:rPr kumimoji="0" lang="ru-RU" sz="36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свинцово-цинковых руд 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ведется на </a:t>
            </a:r>
            <a:r>
              <a:rPr kumimoji="0" lang="ru-RU" sz="36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юге </a:t>
            </a:r>
            <a:r>
              <a:rPr kumimoji="0" lang="ru-RU" sz="3600" b="1" i="1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Приморского </a:t>
            </a:r>
            <a:r>
              <a:rPr kumimoji="0" lang="ru-RU" sz="36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края, в районе г. Дальнегорска. </a:t>
            </a:r>
            <a:r>
              <a:rPr kumimoji="0" lang="ru-RU" sz="36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Оловосодержащие руды 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добываются на </a:t>
            </a:r>
            <a:r>
              <a:rPr kumimoji="0" lang="ru-RU" sz="36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севере — в Магаданской обл. и Чукотском АО 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— и могут добываться на базе остающихся ресурсов Хабаровского и Приморского краев.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0706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1142976" y="285728"/>
            <a:ext cx="7790712" cy="59626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Рыбное хозяйство Дальнего Востока базируется на уникальных ресурсах рыбы и морского зверя дальневосточных морей.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 </a:t>
            </a: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Главные морские порты и центры рыбоперерабатывающей промышленности</a:t>
            </a: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: </a:t>
            </a: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Владивосток, Находка, Корсаков, Невельск, Холмск, Южно-Курильск, Петропавловск-Камчатский.</a:t>
            </a: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 Часть рыбы перерабатывается непосредственно на плавучих рыбозаводах.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995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547260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Современная добыча угля в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ДВ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около 28 млн т, в том числе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1/3 в Якутии, 1/3 в Приморском крае, а остальное — в Амурской и Сахалинской обл. и немного в северных регионах.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В основном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уголь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добывается для местных энергетических нужд (выработки 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электро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- и 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теплоэнергии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). Часть 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южноякутских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углей отправляется на экспорт в Японию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Небольшие по масштабам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нефтегазовые комплексы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действуют на </a:t>
            </a: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северо-востоке острова Сахалин и в Якутии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 Сахалинская нефть из г. Охи передается по трубопроводам на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нефтепереработку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в Хабаровский край.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28290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accent2">
                <a:lumMod val="48000"/>
                <a:lumOff val="52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56166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Дальнейшее развитие лесозаготовок сдерживается отсутствием в районе комплексной глубокой переработки леса. Круглый лес оказывается малотранспортабельным для внутренних перевозок и невыгоден для экспорта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Агропромышленный комплекс Дальнего Востока очень мал и сосредоточен (основные производства) в 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= Амурской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обл. —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Зейско-Буреинской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низменности 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= 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Приморском крае — долине р.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Уссури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= 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Приханкайской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низменности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где для этого имеются лучшие природно-климатические условия.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720077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521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Дальний Восток.   Человеческий   и  хозяйственный  потенциал.</vt:lpstr>
      <vt:lpstr>Хозяйственное развитие Дальнего Востока</vt:lpstr>
      <vt:lpstr>Презентация PowerPoint</vt:lpstr>
      <vt:lpstr>Презентация PowerPoint</vt:lpstr>
      <vt:lpstr>Презентация PowerPoint</vt:lpstr>
      <vt:lpstr>Главные районы добычи  золота — Магаданская обл., Респуб­лика Саха (Якутия), Чукотский, а в перспективе и Корякский АО.  Добыча серебра осуществляется в Магаданской обл., располагающей уникальной сырьевой базой Дукатского месторождения, обеспечивающей до 60% общероссийского объема добычи этого благородного металла. Добыча алмазов в Якутии ныне сконцентрирована на трубке «Юбилейная», расположенной у поселка Айхал, где действует один из крупнейших в России горнообогатительных комплексов</vt:lpstr>
      <vt:lpstr>Презентация PowerPoint</vt:lpstr>
      <vt:lpstr>Презентация PowerPoint</vt:lpstr>
      <vt:lpstr>Современная добыча угля в ДВ около 28 млн т, в том числе 1/3 в Якутии, 1/3 в Приморском крае, а остальное — в Амурской и Сахалинской обл. и немного в северных регионах. В основном, уголь добывается для местных энергетических нужд (выработки электро- и теплоэнергии). Часть южноякутских углей отправляется на экспорт в Японию. Небольшие по масштабам нефтегазовые комплексы действуют на северо-востоке острова Сахалин и в Якутии. Сахалинская нефть из г. Охи передается по трубопроводам на нефтепереработку в Хабаровский край.   </vt:lpstr>
      <vt:lpstr>Дальнейшее развитие лесозаготовок сдерживается отсутствием в районе комплексной глубокой переработки леса. Круглый лес оказывается малотранспортабельным для внутренних перевозок и невыгоден для экспорта. Агропромышленный комплекс Дальнего Востока очень мал и сосредоточен (основные производства) в  = Амурской обл. — Зейско-Буреинской низменности  =  Приморском крае — долине р. Уссури =  Приханкайской низменности, где для этого имеются лучшие природно-климатические условия. 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Дальний Восток.   Человеческий   и  хозяйственный  потенциал.</dc:title>
  <dc:creator>Ильсэяр</dc:creator>
  <cp:lastModifiedBy>1</cp:lastModifiedBy>
  <cp:revision>7</cp:revision>
  <dcterms:created xsi:type="dcterms:W3CDTF">2017-02-09T20:10:12Z</dcterms:created>
  <dcterms:modified xsi:type="dcterms:W3CDTF">2017-02-10T18:50:19Z</dcterms:modified>
</cp:coreProperties>
</file>